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Fira Sans Extra Condensed Medium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Condensed Light"/>
      <p:regular r:id="rId41"/>
      <p:bold r:id="rId42"/>
      <p:italic r:id="rId43"/>
      <p:boldItalic r:id="rId44"/>
    </p:embeddedFont>
    <p:embeddedFont>
      <p:font typeface="Bahiana"/>
      <p:regular r:id="rId45"/>
    </p:embeddedFont>
    <p:embeddedFont>
      <p:font typeface="Barlow Semi Condensed"/>
      <p:regular r:id="rId46"/>
      <p:bold r:id="rId47"/>
      <p:italic r:id="rId48"/>
      <p:boldItalic r:id="rId49"/>
    </p:embeddedFont>
    <p:embeddedFont>
      <p:font typeface="Roboto Slab Regular"/>
      <p:regular r:id="rId50"/>
      <p:bold r:id="rId51"/>
    </p:embeddedFont>
    <p:embeddedFont>
      <p:font typeface="Barlow Semi Condensed SemiBold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44" Type="http://schemas.openxmlformats.org/officeDocument/2006/relationships/font" Target="fonts/RobotoCondensedLight-boldItalic.fntdata"/><Relationship Id="rId43" Type="http://schemas.openxmlformats.org/officeDocument/2006/relationships/font" Target="fonts/RobotoCondensedLight-italic.fntdata"/><Relationship Id="rId46" Type="http://schemas.openxmlformats.org/officeDocument/2006/relationships/font" Target="fonts/BarlowSemiCondensed-regular.fntdata"/><Relationship Id="rId45" Type="http://schemas.openxmlformats.org/officeDocument/2006/relationships/font" Target="fonts/Bahian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SemiCondensed-italic.fntdata"/><Relationship Id="rId47" Type="http://schemas.openxmlformats.org/officeDocument/2006/relationships/font" Target="fonts/BarlowSemiCondensed-bold.fntdata"/><Relationship Id="rId49" Type="http://schemas.openxmlformats.org/officeDocument/2006/relationships/font" Target="fonts/BarlowSemi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FiraSansExtraCondensedMedium-regular.fntdata"/><Relationship Id="rId32" Type="http://schemas.openxmlformats.org/officeDocument/2006/relationships/slide" Target="slides/slide28.xml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RobotoCondensed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RobotoCondensed-italic.fntdata"/><Relationship Id="rId38" Type="http://schemas.openxmlformats.org/officeDocument/2006/relationships/font" Target="fonts/RobotoCondense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SlabRegular-bold.fntdata"/><Relationship Id="rId50" Type="http://schemas.openxmlformats.org/officeDocument/2006/relationships/font" Target="fonts/RobotoSlabRegular-regular.fntdata"/><Relationship Id="rId53" Type="http://schemas.openxmlformats.org/officeDocument/2006/relationships/font" Target="fonts/BarlowSemiCondensedSemiBold-bold.fntdata"/><Relationship Id="rId52" Type="http://schemas.openxmlformats.org/officeDocument/2006/relationships/font" Target="fonts/BarlowSemiCondensedSemiBold-regular.fntdata"/><Relationship Id="rId11" Type="http://schemas.openxmlformats.org/officeDocument/2006/relationships/slide" Target="slides/slide7.xml"/><Relationship Id="rId55" Type="http://schemas.openxmlformats.org/officeDocument/2006/relationships/font" Target="fonts/BarlowSemiCondensedSemiBold-boldItalic.fntdata"/><Relationship Id="rId10" Type="http://schemas.openxmlformats.org/officeDocument/2006/relationships/slide" Target="slides/slide6.xml"/><Relationship Id="rId54" Type="http://schemas.openxmlformats.org/officeDocument/2006/relationships/font" Target="fonts/BarlowSemiCondensedSemiBold-italic.fntdata"/><Relationship Id="rId13" Type="http://schemas.openxmlformats.org/officeDocument/2006/relationships/slide" Target="slides/slide9.xml"/><Relationship Id="rId57" Type="http://schemas.openxmlformats.org/officeDocument/2006/relationships/font" Target="fonts/OpenSans-bold.fntdata"/><Relationship Id="rId12" Type="http://schemas.openxmlformats.org/officeDocument/2006/relationships/slide" Target="slides/slide8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1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bd56c906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bd56c906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c6499bf76_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c6499bf76_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c6499bf7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c6499bf7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c6499bf76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c6499bf76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c6499bf7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c6499bf7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c6499bf76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c6499bf76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c6499bf76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c6499bf76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c6499bf76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c6499bf76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c6499bf76_1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c6499bf76_1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c6499bf76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c6499bf76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c6499bf76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c6499bf76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c6499bf76_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c6499bf76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c6499bf76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c6499bf76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c6499bf76_9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c6499bf76_9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c6499bf76_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c6499bf76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batch norm (batch size samll) &amp; perceptual loss (pretrain VGG) l1 loss looks simliar input size large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d9fb8939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6d9fb8939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3DCNN blurry comare with CLSTM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c6499bf76_1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c6499bf76_1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7c6499bf76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7c6499bf76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CLSTM and 3D-CNN to denoise from the RAW pictures in order to see motion in the dark.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three frames to keep temporal consitency.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c6499bf76_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c6499bf76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CLSTM and 3D-CNN to denoise from the RAW pictures in order to see motion in the dark.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three frames to keep temporal consitency.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c6499bf76_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c6499bf76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CLSTM and 3D-CNN to denoise from the RAW pictures in order to see motion in the dark.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three frames to keep temporal consitency.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c6499bf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c6499bf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c6499bf76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c6499bf76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There are a lot of dark cases which we want to see clearly in our daily life.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MoonLight Dinner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Basketball Court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want to capture videos of dynamic scenes in the dark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Difficulty: Quantization, Bias, Clipping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c6499bf76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c6499bf76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c6499bf76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c6499bf76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c6499bf76_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c6499bf76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c6499bf7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c6499bf7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c6499bf76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c6499bf76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3" name="Google Shape;13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2"/>
          <p:cNvSpPr/>
          <p:nvPr/>
        </p:nvSpPr>
        <p:spPr>
          <a:xfrm>
            <a:off x="-67525" y="-66775"/>
            <a:ext cx="9326125" cy="5245250"/>
          </a:xfrm>
          <a:custGeom>
            <a:rect b="b" l="l" r="r" t="t"/>
            <a:pathLst>
              <a:path extrusionOk="0" h="209810" w="373045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8" name="Google Shape;288;p11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11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Google Shape;29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-68700" y="-52400"/>
            <a:ext cx="3328475" cy="5212300"/>
          </a:xfrm>
          <a:custGeom>
            <a:rect b="b" l="l" r="r" t="t"/>
            <a:pathLst>
              <a:path extrusionOk="0" h="208492" w="133139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12"/>
          <p:cNvSpPr txBox="1"/>
          <p:nvPr>
            <p:ph hasCustomPrompt="1" idx="2" type="title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12"/>
          <p:cNvSpPr txBox="1"/>
          <p:nvPr>
            <p:ph hasCustomPrompt="1" idx="4" type="title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12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9" name="Google Shape;299;p12"/>
          <p:cNvSpPr txBox="1"/>
          <p:nvPr>
            <p:ph hasCustomPrompt="1" idx="6" type="title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2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12"/>
          <p:cNvSpPr txBox="1"/>
          <p:nvPr>
            <p:ph hasCustomPrompt="1" idx="8" type="title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12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2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2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2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ng list">
  <p:cSld name="CUSTOM_8">
    <p:bg>
      <p:bgPr>
        <a:solidFill>
          <a:srgbClr val="43434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/>
          <p:nvPr>
            <p:ph idx="1" type="body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9" name="Google Shape;309;p1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0" name="Google Shape;31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3F3F3"/>
                </a:solidFill>
              </a:defRPr>
            </a:lvl1pPr>
            <a:lvl2pPr lvl="1">
              <a:buNone/>
              <a:defRPr>
                <a:solidFill>
                  <a:srgbClr val="F3F3F3"/>
                </a:solidFill>
              </a:defRPr>
            </a:lvl2pPr>
            <a:lvl3pPr lvl="2">
              <a:buNone/>
              <a:defRPr>
                <a:solidFill>
                  <a:srgbClr val="F3F3F3"/>
                </a:solidFill>
              </a:defRPr>
            </a:lvl3pPr>
            <a:lvl4pPr lvl="3">
              <a:buNone/>
              <a:defRPr>
                <a:solidFill>
                  <a:srgbClr val="F3F3F3"/>
                </a:solidFill>
              </a:defRPr>
            </a:lvl4pPr>
            <a:lvl5pPr lvl="4">
              <a:buNone/>
              <a:defRPr>
                <a:solidFill>
                  <a:srgbClr val="F3F3F3"/>
                </a:solidFill>
              </a:defRPr>
            </a:lvl5pPr>
            <a:lvl6pPr lvl="5">
              <a:buNone/>
              <a:defRPr>
                <a:solidFill>
                  <a:srgbClr val="F3F3F3"/>
                </a:solidFill>
              </a:defRPr>
            </a:lvl6pPr>
            <a:lvl7pPr lvl="6">
              <a:buNone/>
              <a:defRPr>
                <a:solidFill>
                  <a:srgbClr val="F3F3F3"/>
                </a:solidFill>
              </a:defRPr>
            </a:lvl7pPr>
            <a:lvl8pPr lvl="7">
              <a:buNone/>
              <a:defRPr>
                <a:solidFill>
                  <a:srgbClr val="F3F3F3"/>
                </a:solidFill>
              </a:defRPr>
            </a:lvl8pPr>
            <a:lvl9pPr lvl="8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MAIN_POINT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/>
          <p:nvPr/>
        </p:nvSpPr>
        <p:spPr>
          <a:xfrm>
            <a:off x="-14900" y="500"/>
            <a:ext cx="9283400" cy="4927725"/>
          </a:xfrm>
          <a:custGeom>
            <a:rect b="b" l="l" r="r" t="t"/>
            <a:pathLst>
              <a:path extrusionOk="0" h="197109" w="371336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14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4" name="Google Shape;31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">
  <p:cSld name="TITLE_ONLY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17" name="Google Shape;317;p15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18" name="Google Shape;318;p1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15"/>
          <p:cNvSpPr/>
          <p:nvPr/>
        </p:nvSpPr>
        <p:spPr>
          <a:xfrm>
            <a:off x="-255775" y="0"/>
            <a:ext cx="9502875" cy="2419200"/>
          </a:xfrm>
          <a:custGeom>
            <a:rect b="b" l="l" r="r" t="t"/>
            <a:pathLst>
              <a:path extrusionOk="0" h="96768" w="380115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Google Shape;33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ONLY_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0" name="Google Shape;340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1" name="Google Shape;341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Google Shape;36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TITLE_ONLY_2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63" name="Google Shape;363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64" name="Google Shape;364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7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Google Shape;38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TITLE_ONLY_2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86" name="Google Shape;386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87" name="Google Shape;387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">
  <p:cSld name="CUSTOM_8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idx="1" type="subTitle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9" name="Google Shape;409;p19"/>
          <p:cNvSpPr txBox="1"/>
          <p:nvPr>
            <p:ph hasCustomPrompt="1" type="title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0" name="Google Shape;410;p19"/>
          <p:cNvSpPr txBox="1"/>
          <p:nvPr>
            <p:ph idx="2" type="subTitle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1" name="Google Shape;411;p19"/>
          <p:cNvSpPr txBox="1"/>
          <p:nvPr>
            <p:ph hasCustomPrompt="1" idx="3" type="title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2" name="Google Shape;412;p19"/>
          <p:cNvSpPr txBox="1"/>
          <p:nvPr>
            <p:ph idx="4" type="subTitle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3" name="Google Shape;413;p19"/>
          <p:cNvSpPr txBox="1"/>
          <p:nvPr>
            <p:ph hasCustomPrompt="1" idx="5" type="title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4" name="Google Shape;414;p19"/>
          <p:cNvSpPr txBox="1"/>
          <p:nvPr>
            <p:ph idx="6"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5" name="Google Shape;41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18" name="Google Shape;418;p20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19" name="Google Shape;419;p20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0" name="Google Shape;420;p20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1" name="Google Shape;421;p20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4" name="Google Shape;424;p20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5" name="Google Shape;425;p2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 flipH="1">
            <a:off x="25844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3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29" name="Google Shape;429;p21"/>
            <p:cNvSpPr/>
            <p:nvPr/>
          </p:nvSpPr>
          <p:spPr>
            <a:xfrm>
              <a:off x="968850" y="2561050"/>
              <a:ext cx="8210450" cy="2600000"/>
            </a:xfrm>
            <a:custGeom>
              <a:rect b="b" l="l" r="r" t="t"/>
              <a:pathLst>
                <a:path extrusionOk="0" h="104000" w="328418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0" name="Google Shape;430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1"/>
          <p:cNvSpPr txBox="1"/>
          <p:nvPr>
            <p:ph idx="1" type="subTitle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2" name="Google Shape;432;p21"/>
          <p:cNvSpPr txBox="1"/>
          <p:nvPr>
            <p:ph idx="2" type="subTitle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3" name="Google Shape;433;p21"/>
          <p:cNvSpPr txBox="1"/>
          <p:nvPr>
            <p:ph idx="3" type="subTitle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4" name="Google Shape;434;p21"/>
          <p:cNvSpPr txBox="1"/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35" name="Google Shape;435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36" name="Google Shape;436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 ">
  <p:cSld name="CUSTOM_2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57" name="Google Shape;457;p22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58" name="Google Shape;458;p22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59" name="Google Shape;459;p22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0" name="Google Shape;460;p22"/>
          <p:cNvSpPr txBox="1"/>
          <p:nvPr>
            <p:ph idx="5" type="subTitle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1" name="Google Shape;461;p22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2" name="Google Shape;462;p22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63" name="Google Shape;463;p22"/>
          <p:cNvSpPr txBox="1"/>
          <p:nvPr>
            <p:ph idx="8" type="subTitle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64" name="Google Shape;464;p22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65" name="Google Shape;465;p22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14" type="subTitle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7" name="Google Shape;467;p22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9" name="Google Shape;46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">
  <p:cSld name="SECTION_HEADER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72" name="Google Shape;472;p23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73" name="Google Shape;473;p23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23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Google Shape;475;p23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Google Shape;4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ONE_COLUMN_TEXT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"/>
          <p:cNvSpPr txBox="1"/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24"/>
          <p:cNvSpPr txBox="1"/>
          <p:nvPr>
            <p:ph idx="1" type="subTitle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1" name="Google Shape;48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MAIN_POINT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4" name="Google Shape;484;p25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5" name="Google Shape;485;p25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6" name="Google Shape;48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2">
  <p:cSld name="MAIN_POINT_1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9" name="Google Shape;489;p26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2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1" name="Google Shape;49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3">
  <p:cSld name="MAIN_POINT_1_1_2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27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95" name="Google Shape;495;p27"/>
          <p:cNvSpPr/>
          <p:nvPr/>
        </p:nvSpPr>
        <p:spPr>
          <a:xfrm>
            <a:off x="-157950" y="4137400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Google Shape;499;p28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500" name="Google Shape;500;p28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1" name="Google Shape;501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zh-TW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b="1" lang="zh-TW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zh-TW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zh-TW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zh-TW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zh-TW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2" name="Google Shape;50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9_1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" name="Google Shape;82;p4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grpSp>
        <p:nvGrpSpPr>
          <p:cNvPr id="83" name="Google Shape;83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4" name="Google Shape;84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5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5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51" name="Google Shape;151;p5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52" name="Google Shape;152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3" name="Google Shape;153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4" name="Google Shape;174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5" name="Google Shape;175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7" name="Google Shape;197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8" name="Google Shape;198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7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7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10" name="Google Shape;21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-299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9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7" name="Google Shape;217;p9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8" name="Google Shape;218;p9"/>
          <p:cNvSpPr txBox="1"/>
          <p:nvPr>
            <p:ph hasCustomPrompt="1"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22" name="Google Shape;222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23" name="Google Shape;223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10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5" name="Google Shape;28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Relationship Id="rId11" Type="http://schemas.openxmlformats.org/officeDocument/2006/relationships/image" Target="../media/image21.png"/><Relationship Id="rId10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Relationship Id="rId11" Type="http://schemas.openxmlformats.org/officeDocument/2006/relationships/image" Target="../media/image21.png"/><Relationship Id="rId10" Type="http://schemas.openxmlformats.org/officeDocument/2006/relationships/image" Target="../media/image13.png"/><Relationship Id="rId13" Type="http://schemas.openxmlformats.org/officeDocument/2006/relationships/image" Target="../media/image24.png"/><Relationship Id="rId12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26.png"/><Relationship Id="rId17" Type="http://schemas.openxmlformats.org/officeDocument/2006/relationships/image" Target="../media/image27.png"/><Relationship Id="rId16" Type="http://schemas.openxmlformats.org/officeDocument/2006/relationships/image" Target="../media/image25.png"/><Relationship Id="rId19" Type="http://schemas.openxmlformats.org/officeDocument/2006/relationships/image" Target="../media/image37.png"/><Relationship Id="rId1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Relationship Id="rId11" Type="http://schemas.openxmlformats.org/officeDocument/2006/relationships/image" Target="../media/image36.png"/><Relationship Id="rId10" Type="http://schemas.openxmlformats.org/officeDocument/2006/relationships/image" Target="../media/image28.png"/><Relationship Id="rId13" Type="http://schemas.openxmlformats.org/officeDocument/2006/relationships/image" Target="../media/image43.png"/><Relationship Id="rId12" Type="http://schemas.openxmlformats.org/officeDocument/2006/relationships/image" Target="../media/image29.png"/><Relationship Id="rId15" Type="http://schemas.openxmlformats.org/officeDocument/2006/relationships/image" Target="../media/image35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jp6JZnTpg9k&amp;feature=youtu.be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Be a Batman</a:t>
            </a:r>
            <a:endParaRPr b="1" sz="480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12" name="Google Shape;512;p31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/>
              <a:t>See Motion in the Dark</a:t>
            </a:r>
            <a:endParaRPr sz="2400"/>
          </a:p>
        </p:txBody>
      </p:sp>
      <p:sp>
        <p:nvSpPr>
          <p:cNvPr id="513" name="Google Shape;513;p31"/>
          <p:cNvSpPr txBox="1"/>
          <p:nvPr>
            <p:ph idx="1" type="subTitle"/>
          </p:nvPr>
        </p:nvSpPr>
        <p:spPr>
          <a:xfrm>
            <a:off x="7012000" y="4092275"/>
            <a:ext cx="19368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R08921040 徐均筑 </a:t>
            </a:r>
            <a:endParaRPr sz="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R08942087 吳彬睿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R08921098 蔣思揚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R08921115 林修同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4" name="Google Shape;5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9000"/>
            <a:ext cx="1609789" cy="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>
            <p:ph idx="4294967295"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Model</a:t>
            </a:r>
            <a:r>
              <a:rPr lang="zh-TW"/>
              <a:t> </a:t>
            </a:r>
            <a:endParaRPr sz="2400"/>
          </a:p>
        </p:txBody>
      </p:sp>
      <p:sp>
        <p:nvSpPr>
          <p:cNvPr id="592" name="Google Shape;592;p40"/>
          <p:cNvSpPr txBox="1"/>
          <p:nvPr/>
        </p:nvSpPr>
        <p:spPr>
          <a:xfrm>
            <a:off x="720050" y="992225"/>
            <a:ext cx="221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b="1" lang="zh-TW" sz="1800">
                <a:latin typeface="Roboto Condensed"/>
                <a:ea typeface="Roboto Condensed"/>
                <a:cs typeface="Roboto Condensed"/>
                <a:sym typeface="Roboto Condensed"/>
              </a:rPr>
              <a:t>Conv-LSTM</a:t>
            </a:r>
            <a:r>
              <a:rPr b="1" lang="zh-TW" sz="1000">
                <a:latin typeface="Roboto Condensed"/>
                <a:ea typeface="Roboto Condensed"/>
                <a:cs typeface="Roboto Condensed"/>
                <a:sym typeface="Roboto Condensed"/>
              </a:rPr>
              <a:t> [3]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4" name="Google Shape;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0" y="1835863"/>
            <a:ext cx="46482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875" y="2341725"/>
            <a:ext cx="3713475" cy="156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/>
          <p:nvPr>
            <p:ph idx="4294967295" type="ctrTitle"/>
          </p:nvPr>
        </p:nvSpPr>
        <p:spPr>
          <a:xfrm>
            <a:off x="720050" y="249425"/>
            <a:ext cx="7582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Model 1 </a:t>
            </a:r>
            <a:r>
              <a:rPr lang="zh-TW"/>
              <a:t>	( Encoder+ MFF</a:t>
            </a:r>
            <a:r>
              <a:rPr lang="zh-TW" sz="1100"/>
              <a:t>[3]</a:t>
            </a:r>
            <a:r>
              <a:rPr lang="zh-TW"/>
              <a:t> + </a:t>
            </a:r>
            <a:r>
              <a:rPr lang="zh-TW">
                <a:solidFill>
                  <a:srgbClr val="FF0000"/>
                </a:solidFill>
              </a:rPr>
              <a:t>CLSTM </a:t>
            </a:r>
            <a:r>
              <a:rPr lang="zh-TW"/>
              <a:t>)</a:t>
            </a:r>
            <a:endParaRPr sz="2400"/>
          </a:p>
        </p:txBody>
      </p:sp>
      <p:sp>
        <p:nvSpPr>
          <p:cNvPr id="601" name="Google Shape;60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2" name="Google Shape;602;p41"/>
          <p:cNvPicPr preferRelativeResize="0"/>
          <p:nvPr/>
        </p:nvPicPr>
        <p:blipFill/>
        <p:spPr>
          <a:xfrm>
            <a:off x="1550625" y="995475"/>
            <a:ext cx="5921050" cy="39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1"/>
          <p:cNvSpPr txBox="1"/>
          <p:nvPr/>
        </p:nvSpPr>
        <p:spPr>
          <a:xfrm>
            <a:off x="6234550" y="1190388"/>
            <a:ext cx="21867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04" name="Google Shape;6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78" y="995463"/>
            <a:ext cx="6048048" cy="40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1"/>
          <p:cNvSpPr txBox="1"/>
          <p:nvPr/>
        </p:nvSpPr>
        <p:spPr>
          <a:xfrm>
            <a:off x="8585900" y="2233500"/>
            <a:ext cx="2103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6" name="Google Shape;6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675" y="2326454"/>
            <a:ext cx="2742800" cy="49059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1"/>
          <p:cNvSpPr txBox="1"/>
          <p:nvPr/>
        </p:nvSpPr>
        <p:spPr>
          <a:xfrm>
            <a:off x="5293550" y="1932838"/>
            <a:ext cx="30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AA84F"/>
                </a:solidFill>
              </a:rPr>
              <a:t>M</a:t>
            </a:r>
            <a:r>
              <a:rPr lang="zh-TW">
                <a:solidFill>
                  <a:srgbClr val="6AA84F"/>
                </a:solidFill>
              </a:rPr>
              <a:t>ulti-scale Feature Fusion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"/>
          <p:cNvSpPr txBox="1"/>
          <p:nvPr>
            <p:ph idx="4294967295" type="ctrTitle"/>
          </p:nvPr>
        </p:nvSpPr>
        <p:spPr>
          <a:xfrm>
            <a:off x="720050" y="249425"/>
            <a:ext cx="74145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Model 2</a:t>
            </a:r>
            <a:r>
              <a:rPr lang="zh-TW"/>
              <a:t>	</a:t>
            </a:r>
            <a:r>
              <a:rPr lang="zh-TW"/>
              <a:t> </a:t>
            </a:r>
            <a:r>
              <a:rPr lang="zh-TW" sz="2800"/>
              <a:t>( Autoencoder + MFF + </a:t>
            </a:r>
            <a:r>
              <a:rPr lang="zh-TW" sz="2800">
                <a:solidFill>
                  <a:srgbClr val="FF0000"/>
                </a:solidFill>
              </a:rPr>
              <a:t>3D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 sz="2800">
                <a:solidFill>
                  <a:srgbClr val="FF0000"/>
                </a:solidFill>
              </a:rPr>
              <a:t>C</a:t>
            </a:r>
            <a:r>
              <a:rPr lang="zh-TW">
                <a:solidFill>
                  <a:srgbClr val="FF0000"/>
                </a:solidFill>
              </a:rPr>
              <a:t>NN</a:t>
            </a:r>
            <a:r>
              <a:rPr lang="zh-TW" sz="2800">
                <a:solidFill>
                  <a:srgbClr val="FF0000"/>
                </a:solidFill>
              </a:rPr>
              <a:t> </a:t>
            </a:r>
            <a:r>
              <a:rPr lang="zh-TW" sz="2800"/>
              <a:t>) </a:t>
            </a:r>
            <a:endParaRPr sz="2800"/>
          </a:p>
        </p:txBody>
      </p:sp>
      <p:sp>
        <p:nvSpPr>
          <p:cNvPr id="613" name="Google Shape;61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14" name="Google Shape;614;p42"/>
          <p:cNvPicPr preferRelativeResize="0"/>
          <p:nvPr/>
        </p:nvPicPr>
        <p:blipFill/>
        <p:spPr>
          <a:xfrm>
            <a:off x="2023600" y="981000"/>
            <a:ext cx="4807400" cy="3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338" y="877550"/>
            <a:ext cx="5169325" cy="41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73" y="2984350"/>
            <a:ext cx="2693400" cy="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</a:t>
            </a:r>
            <a:endParaRPr/>
          </a:p>
        </p:txBody>
      </p:sp>
      <p:sp>
        <p:nvSpPr>
          <p:cNvPr id="622" name="Google Shape;622;p43"/>
          <p:cNvSpPr txBox="1"/>
          <p:nvPr>
            <p:ph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623" name="Google Shape;62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4"/>
          <p:cNvSpPr txBox="1"/>
          <p:nvPr>
            <p:ph type="ctrTitle"/>
          </p:nvPr>
        </p:nvSpPr>
        <p:spPr>
          <a:xfrm>
            <a:off x="720050" y="249425"/>
            <a:ext cx="4728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Dark Raw video Dataset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29" name="Google Shape;629;p44"/>
          <p:cNvSpPr txBox="1"/>
          <p:nvPr/>
        </p:nvSpPr>
        <p:spPr>
          <a:xfrm>
            <a:off x="847675" y="1191700"/>
            <a:ext cx="77091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 Sony RX100 VI camera, which can capture raw image sequences at approximately 16 to 18 frames per second in continuous shooting mode, and the buffer can keep around </a:t>
            </a:r>
            <a:r>
              <a:rPr b="1" lang="zh-TW" sz="2000">
                <a:latin typeface="Roboto Condensed"/>
                <a:ea typeface="Roboto Condensed"/>
                <a:cs typeface="Roboto Condensed"/>
                <a:sym typeface="Roboto Condensed"/>
              </a:rPr>
              <a:t>110 frames</a:t>
            </a: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total.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is equivalent to 5.5-second videos at 20 fps. The resolution for the Bayer image is 3672 × 5496. 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dataset contains both indoor and outdoor scenes.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0" name="Google Shape;63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5"/>
          <p:cNvSpPr txBox="1"/>
          <p:nvPr>
            <p:ph type="ctrTitle"/>
          </p:nvPr>
        </p:nvSpPr>
        <p:spPr>
          <a:xfrm>
            <a:off x="720050" y="249425"/>
            <a:ext cx="4667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Dark Raw video Dataset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36" name="Google Shape;636;p45"/>
          <p:cNvSpPr txBox="1"/>
          <p:nvPr/>
        </p:nvSpPr>
        <p:spPr>
          <a:xfrm>
            <a:off x="907150" y="1246700"/>
            <a:ext cx="77091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are 202 static videos for training and quantitative evaluation.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Most scenes in the dataset are in the 0.5 to 5 lux range.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randomly divide them into approximately 64% for training, 12% for validation, and 24% for testing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7" name="Google Shape;63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"/>
          <p:cNvSpPr txBox="1"/>
          <p:nvPr>
            <p:ph type="ctrTitle"/>
          </p:nvPr>
        </p:nvSpPr>
        <p:spPr>
          <a:xfrm>
            <a:off x="720050" y="249425"/>
            <a:ext cx="4667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Dark Raw video Dataset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643" name="Google Shape;6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75" y="919100"/>
            <a:ext cx="6697474" cy="346004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"/>
          <p:cNvSpPr txBox="1"/>
          <p:nvPr>
            <p:ph type="ctrTitle"/>
          </p:nvPr>
        </p:nvSpPr>
        <p:spPr>
          <a:xfrm>
            <a:off x="720050" y="249425"/>
            <a:ext cx="4667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Training</a:t>
            </a:r>
            <a:endParaRPr sz="3600"/>
          </a:p>
        </p:txBody>
      </p:sp>
      <p:sp>
        <p:nvSpPr>
          <p:cNvPr id="650" name="Google Shape;650;p47"/>
          <p:cNvSpPr txBox="1"/>
          <p:nvPr/>
        </p:nvSpPr>
        <p:spPr>
          <a:xfrm>
            <a:off x="847675" y="1084325"/>
            <a:ext cx="77091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GPU Nvidia GTX 1080Ti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Pytorch 1.3.1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Encoder + MFF + CLSTM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optimizer : </a:t>
            </a: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AdamW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batchsize : 2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epochs : 1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Autoencoder + MFF + 3D CNN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optimizer : AdamW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batchsize : 2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epochs : 4 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1" name="Google Shape;65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 txBox="1"/>
          <p:nvPr>
            <p:ph idx="4294967295" type="ctrTitle"/>
          </p:nvPr>
        </p:nvSpPr>
        <p:spPr>
          <a:xfrm>
            <a:off x="720050" y="249425"/>
            <a:ext cx="5762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Results: Positive Examples </a:t>
            </a:r>
            <a:endParaRPr sz="2400"/>
          </a:p>
        </p:txBody>
      </p:sp>
      <p:sp>
        <p:nvSpPr>
          <p:cNvPr id="657" name="Google Shape;65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58" name="Google Shape;658;p48"/>
          <p:cNvGrpSpPr/>
          <p:nvPr/>
        </p:nvGrpSpPr>
        <p:grpSpPr>
          <a:xfrm>
            <a:off x="1597375" y="1028250"/>
            <a:ext cx="5949251" cy="3721597"/>
            <a:chOff x="1597375" y="1028250"/>
            <a:chExt cx="5949251" cy="3721597"/>
          </a:xfrm>
        </p:grpSpPr>
        <p:pic>
          <p:nvPicPr>
            <p:cNvPr id="659" name="Google Shape;65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7375" y="1359150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5375" y="1359150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30175" y="1359149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97375" y="2514125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5374" y="2514113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0175" y="2514113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48"/>
            <p:cNvSpPr txBox="1"/>
            <p:nvPr/>
          </p:nvSpPr>
          <p:spPr>
            <a:xfrm>
              <a:off x="1597375" y="1028250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Raw+VBM4D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66" name="Google Shape;666;p48"/>
            <p:cNvSpPr txBox="1"/>
            <p:nvPr/>
          </p:nvSpPr>
          <p:spPr>
            <a:xfrm>
              <a:off x="3786800" y="1028250"/>
              <a:ext cx="2067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Our Result (Model 1)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67" name="Google Shape;667;p48"/>
            <p:cNvSpPr txBox="1"/>
            <p:nvPr/>
          </p:nvSpPr>
          <p:spPr>
            <a:xfrm>
              <a:off x="5930200" y="1028250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GroundTruth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pic>
          <p:nvPicPr>
            <p:cNvPr id="668" name="Google Shape;668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7375" y="3669075"/>
              <a:ext cx="1616451" cy="1080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15400" y="3669075"/>
              <a:ext cx="1616451" cy="10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30175" y="3669100"/>
              <a:ext cx="1616399" cy="1080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48"/>
            <p:cNvSpPr/>
            <p:nvPr/>
          </p:nvSpPr>
          <p:spPr>
            <a:xfrm>
              <a:off x="3449613" y="1702725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3449613" y="2857688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3449613" y="4012663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 txBox="1"/>
          <p:nvPr>
            <p:ph idx="4294967295" type="ctrTitle"/>
          </p:nvPr>
        </p:nvSpPr>
        <p:spPr>
          <a:xfrm>
            <a:off x="720050" y="249425"/>
            <a:ext cx="664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</a:rPr>
              <a:t>Results: Positive Examples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79" name="Google Shape;67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80" name="Google Shape;680;p49"/>
          <p:cNvGrpSpPr/>
          <p:nvPr/>
        </p:nvGrpSpPr>
        <p:grpSpPr>
          <a:xfrm>
            <a:off x="1597363" y="1028200"/>
            <a:ext cx="5949275" cy="3721650"/>
            <a:chOff x="1597363" y="1028200"/>
            <a:chExt cx="5949275" cy="3721650"/>
          </a:xfrm>
        </p:grpSpPr>
        <p:pic>
          <p:nvPicPr>
            <p:cNvPr id="681" name="Google Shape;681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7363" y="1359100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5363" y="1359100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30163" y="1359099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97363" y="2514075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5362" y="2514063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0163" y="2514063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49"/>
            <p:cNvSpPr txBox="1"/>
            <p:nvPr/>
          </p:nvSpPr>
          <p:spPr>
            <a:xfrm>
              <a:off x="1597363" y="1028200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Raw+VBM4D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8" name="Google Shape;688;p49"/>
            <p:cNvSpPr txBox="1"/>
            <p:nvPr/>
          </p:nvSpPr>
          <p:spPr>
            <a:xfrm>
              <a:off x="3253413" y="1028200"/>
              <a:ext cx="3237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Our Result (Model 1)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pic>
          <p:nvPicPr>
            <p:cNvPr id="689" name="Google Shape;689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7363" y="3669025"/>
              <a:ext cx="1616451" cy="1080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15388" y="3669025"/>
              <a:ext cx="1616451" cy="10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30162" y="3669050"/>
              <a:ext cx="1616399" cy="1080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4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97363" y="1359100"/>
              <a:ext cx="1616451" cy="1080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15388" y="1359099"/>
              <a:ext cx="1616427" cy="108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30187" y="1359101"/>
              <a:ext cx="1616425" cy="108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4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597363" y="2514075"/>
              <a:ext cx="1616451" cy="10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4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031162" y="2514075"/>
              <a:ext cx="1616413" cy="108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930187" y="2514075"/>
              <a:ext cx="1616451" cy="1080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4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597363" y="3669050"/>
              <a:ext cx="1616459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4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047159" y="3669075"/>
              <a:ext cx="1616453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4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930187" y="3669075"/>
              <a:ext cx="1616449" cy="108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49"/>
            <p:cNvSpPr/>
            <p:nvPr/>
          </p:nvSpPr>
          <p:spPr>
            <a:xfrm>
              <a:off x="3449613" y="1702725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3449613" y="2857688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3449613" y="4012663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4" name="Google Shape;704;p49"/>
            <p:cNvSpPr txBox="1"/>
            <p:nvPr/>
          </p:nvSpPr>
          <p:spPr>
            <a:xfrm>
              <a:off x="5930188" y="1028200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GroundTruth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OUR METHODS</a:t>
            </a:r>
            <a:endParaRPr/>
          </a:p>
        </p:txBody>
      </p:sp>
      <p:sp>
        <p:nvSpPr>
          <p:cNvPr id="520" name="Google Shape;520;p3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521" name="Google Shape;521;p32"/>
          <p:cNvSpPr txBox="1"/>
          <p:nvPr>
            <p:ph idx="2" type="title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01</a:t>
            </a:r>
            <a:endParaRPr sz="4800"/>
          </a:p>
        </p:txBody>
      </p:sp>
      <p:sp>
        <p:nvSpPr>
          <p:cNvPr id="522" name="Google Shape;522;p32"/>
          <p:cNvSpPr txBox="1"/>
          <p:nvPr>
            <p:ph idx="4" type="title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02</a:t>
            </a:r>
            <a:endParaRPr sz="4800"/>
          </a:p>
        </p:txBody>
      </p:sp>
      <p:sp>
        <p:nvSpPr>
          <p:cNvPr id="523" name="Google Shape;523;p32"/>
          <p:cNvSpPr txBox="1"/>
          <p:nvPr>
            <p:ph idx="6" type="title"/>
          </p:nvPr>
        </p:nvSpPr>
        <p:spPr>
          <a:xfrm>
            <a:off x="7298050" y="2736452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03</a:t>
            </a:r>
            <a:endParaRPr sz="4800"/>
          </a:p>
        </p:txBody>
      </p:sp>
      <p:sp>
        <p:nvSpPr>
          <p:cNvPr id="524" name="Google Shape;524;p32"/>
          <p:cNvSpPr txBox="1"/>
          <p:nvPr>
            <p:ph idx="7" type="ctrTitle"/>
          </p:nvPr>
        </p:nvSpPr>
        <p:spPr>
          <a:xfrm>
            <a:off x="2118692" y="39399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525" name="Google Shape;525;p32"/>
          <p:cNvSpPr txBox="1"/>
          <p:nvPr>
            <p:ph idx="14" type="subTitle"/>
          </p:nvPr>
        </p:nvSpPr>
        <p:spPr>
          <a:xfrm flipH="1">
            <a:off x="4824550" y="1057650"/>
            <a:ext cx="24735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．</a:t>
            </a:r>
            <a:r>
              <a:rPr lang="zh-TW" sz="1800"/>
              <a:t>Task Description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．Related Work</a:t>
            </a:r>
            <a:endParaRPr sz="18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6" name="Google Shape;526;p32"/>
          <p:cNvSpPr txBox="1"/>
          <p:nvPr>
            <p:ph idx="14" type="subTitle"/>
          </p:nvPr>
        </p:nvSpPr>
        <p:spPr>
          <a:xfrm flipH="1">
            <a:off x="4824550" y="2066850"/>
            <a:ext cx="24735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．Idea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．Model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7" name="Google Shape;527;p32"/>
          <p:cNvSpPr txBox="1"/>
          <p:nvPr>
            <p:ph idx="6" type="title"/>
          </p:nvPr>
        </p:nvSpPr>
        <p:spPr>
          <a:xfrm>
            <a:off x="7298050" y="3939890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04</a:t>
            </a:r>
            <a:endParaRPr sz="4800"/>
          </a:p>
        </p:txBody>
      </p:sp>
      <p:sp>
        <p:nvSpPr>
          <p:cNvPr id="528" name="Google Shape;528;p32"/>
          <p:cNvSpPr txBox="1"/>
          <p:nvPr>
            <p:ph idx="3" type="ctrTitle"/>
          </p:nvPr>
        </p:nvSpPr>
        <p:spPr>
          <a:xfrm>
            <a:off x="2119671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EXPERIMENT</a:t>
            </a:r>
            <a:endParaRPr/>
          </a:p>
        </p:txBody>
      </p:sp>
      <p:sp>
        <p:nvSpPr>
          <p:cNvPr id="529" name="Google Shape;529;p32"/>
          <p:cNvSpPr txBox="1"/>
          <p:nvPr>
            <p:ph idx="14" type="subTitle"/>
          </p:nvPr>
        </p:nvSpPr>
        <p:spPr>
          <a:xfrm flipH="1">
            <a:off x="4824550" y="3180325"/>
            <a:ext cx="23223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．</a:t>
            </a:r>
            <a:r>
              <a:rPr lang="zh-TW" sz="1800"/>
              <a:t>Result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．Q</a:t>
            </a:r>
            <a:r>
              <a:rPr lang="zh-TW" sz="1800"/>
              <a:t>uantitative Analysis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1" name="Google Shape;5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9000"/>
            <a:ext cx="2667008" cy="14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0"/>
          <p:cNvSpPr txBox="1"/>
          <p:nvPr>
            <p:ph idx="4294967295" type="ctrTitle"/>
          </p:nvPr>
        </p:nvSpPr>
        <p:spPr>
          <a:xfrm>
            <a:off x="720050" y="249425"/>
            <a:ext cx="6408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</a:rPr>
              <a:t>Results: Failure Examples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710" name="Google Shape;71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11" name="Google Shape;711;p50"/>
          <p:cNvGrpSpPr/>
          <p:nvPr/>
        </p:nvGrpSpPr>
        <p:grpSpPr>
          <a:xfrm>
            <a:off x="1597363" y="1028225"/>
            <a:ext cx="5949276" cy="3721628"/>
            <a:chOff x="1597363" y="1028225"/>
            <a:chExt cx="5949276" cy="3721628"/>
          </a:xfrm>
        </p:grpSpPr>
        <p:pic>
          <p:nvPicPr>
            <p:cNvPr id="712" name="Google Shape;712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7363" y="1359125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5363" y="1359125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30163" y="1359124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97363" y="2514100"/>
              <a:ext cx="1616451" cy="108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5362" y="2514088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0163" y="2514088"/>
              <a:ext cx="1616451" cy="108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50"/>
            <p:cNvSpPr txBox="1"/>
            <p:nvPr/>
          </p:nvSpPr>
          <p:spPr>
            <a:xfrm>
              <a:off x="1597363" y="1028225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Raw+VBM4D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719" name="Google Shape;719;p50"/>
            <p:cNvSpPr txBox="1"/>
            <p:nvPr/>
          </p:nvSpPr>
          <p:spPr>
            <a:xfrm>
              <a:off x="5930188" y="1028225"/>
              <a:ext cx="161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GroundTruth</a:t>
              </a:r>
              <a:endParaRPr sz="18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pic>
          <p:nvPicPr>
            <p:cNvPr id="720" name="Google Shape;720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7388" y="1359138"/>
              <a:ext cx="1616399" cy="1080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15388" y="1359150"/>
              <a:ext cx="1616399" cy="1080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30188" y="1359149"/>
              <a:ext cx="1616399" cy="108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97388" y="2514100"/>
              <a:ext cx="1616451" cy="1080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15388" y="2514100"/>
              <a:ext cx="1616451" cy="1080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5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30188" y="2514100"/>
              <a:ext cx="1616451" cy="1080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5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597387" y="3669072"/>
              <a:ext cx="1616471" cy="108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5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015388" y="3669075"/>
              <a:ext cx="1616475" cy="1080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5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930188" y="3669100"/>
              <a:ext cx="1616406" cy="10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50"/>
            <p:cNvSpPr/>
            <p:nvPr/>
          </p:nvSpPr>
          <p:spPr>
            <a:xfrm>
              <a:off x="3449613" y="1702725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3449613" y="2857688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449613" y="4012663"/>
              <a:ext cx="3300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732" name="Google Shape;732;p50"/>
          <p:cNvSpPr txBox="1"/>
          <p:nvPr/>
        </p:nvSpPr>
        <p:spPr>
          <a:xfrm>
            <a:off x="3253413" y="1028200"/>
            <a:ext cx="32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Our Result (Model 1)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 txBox="1"/>
          <p:nvPr>
            <p:ph idx="4294967295" type="ctrTitle"/>
          </p:nvPr>
        </p:nvSpPr>
        <p:spPr>
          <a:xfrm>
            <a:off x="720050" y="249425"/>
            <a:ext cx="5789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Quantitative Analysis</a:t>
            </a:r>
            <a:endParaRPr sz="2400"/>
          </a:p>
        </p:txBody>
      </p:sp>
      <p:sp>
        <p:nvSpPr>
          <p:cNvPr id="738" name="Google Shape;73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9" name="Google Shape;7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00" y="1554375"/>
            <a:ext cx="7837751" cy="21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2"/>
          <p:cNvSpPr txBox="1"/>
          <p:nvPr>
            <p:ph idx="4294967295" type="ctrTitle"/>
          </p:nvPr>
        </p:nvSpPr>
        <p:spPr>
          <a:xfrm>
            <a:off x="720050" y="249425"/>
            <a:ext cx="5982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Quantitative Analysis</a:t>
            </a:r>
            <a:endParaRPr sz="2400"/>
          </a:p>
        </p:txBody>
      </p:sp>
      <p:sp>
        <p:nvSpPr>
          <p:cNvPr id="745" name="Google Shape;7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6" name="Google Shape;7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00" y="995475"/>
            <a:ext cx="5577648" cy="37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"/>
          <p:cNvSpPr txBox="1"/>
          <p:nvPr>
            <p:ph idx="4294967295" type="ctrTitle"/>
          </p:nvPr>
        </p:nvSpPr>
        <p:spPr>
          <a:xfrm>
            <a:off x="427325" y="151850"/>
            <a:ext cx="5903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Quantitative Analysis</a:t>
            </a:r>
            <a:endParaRPr sz="2400"/>
          </a:p>
        </p:txBody>
      </p:sp>
      <p:sp>
        <p:nvSpPr>
          <p:cNvPr id="752" name="Google Shape;7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3" name="Google Shape;753;p53"/>
          <p:cNvSpPr txBox="1"/>
          <p:nvPr/>
        </p:nvSpPr>
        <p:spPr>
          <a:xfrm>
            <a:off x="2104661" y="1644500"/>
            <a:ext cx="10956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PSNR (dB)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12.94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14.77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28.26</a:t>
            </a:r>
            <a:endParaRPr b="1" sz="16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18.42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17.18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4" name="Google Shape;754;p53"/>
          <p:cNvSpPr txBox="1"/>
          <p:nvPr/>
        </p:nvSpPr>
        <p:spPr>
          <a:xfrm>
            <a:off x="3200638" y="1644500"/>
            <a:ext cx="6885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SSIM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0.165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0.315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0.815</a:t>
            </a:r>
            <a:endParaRPr b="1" sz="16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0.593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0.615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5" name="Google Shape;755;p53"/>
          <p:cNvSpPr txBox="1"/>
          <p:nvPr/>
        </p:nvSpPr>
        <p:spPr>
          <a:xfrm>
            <a:off x="659025" y="1644500"/>
            <a:ext cx="14457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Input+Rawpy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VBM4D+Rawpy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SMID </a:t>
            </a:r>
            <a:r>
              <a:rPr b="1" lang="zh-TW" sz="1000">
                <a:latin typeface="Roboto Condensed"/>
                <a:ea typeface="Roboto Condensed"/>
                <a:cs typeface="Roboto Condensed"/>
                <a:sym typeface="Roboto Condensed"/>
              </a:rPr>
              <a:t>[2]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CLSTM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3D CNN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6" name="Google Shape;756;p53"/>
          <p:cNvSpPr txBox="1"/>
          <p:nvPr/>
        </p:nvSpPr>
        <p:spPr>
          <a:xfrm>
            <a:off x="4083475" y="1636600"/>
            <a:ext cx="18060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SID </a:t>
            </a:r>
            <a:r>
              <a:rPr b="1" lang="zh-TW" sz="1000">
                <a:latin typeface="Roboto Condensed"/>
                <a:ea typeface="Roboto Condensed"/>
                <a:cs typeface="Roboto Condensed"/>
                <a:sym typeface="Roboto Condensed"/>
              </a:rPr>
              <a:t>[1]</a:t>
            </a: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 w/o VBM4D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SMID </a:t>
            </a:r>
            <a:r>
              <a:rPr b="1" lang="zh-TW" sz="1000">
                <a:latin typeface="Roboto Condensed"/>
                <a:ea typeface="Roboto Condensed"/>
                <a:cs typeface="Roboto Condensed"/>
                <a:sym typeface="Roboto Condensed"/>
              </a:rPr>
              <a:t>[2]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CLSTM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3D CNN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7" name="Google Shape;757;p53"/>
          <p:cNvSpPr txBox="1"/>
          <p:nvPr/>
        </p:nvSpPr>
        <p:spPr>
          <a:xfrm>
            <a:off x="5580300" y="1636603"/>
            <a:ext cx="12816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TPSNR (dB)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33.72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38.31</a:t>
            </a:r>
            <a:endParaRPr b="1" sz="16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29.32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35.31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8" name="Google Shape;758;p53"/>
          <p:cNvSpPr txBox="1"/>
          <p:nvPr/>
        </p:nvSpPr>
        <p:spPr>
          <a:xfrm>
            <a:off x="6778100" y="1636603"/>
            <a:ext cx="8511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TSSIM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0.939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0.974</a:t>
            </a:r>
            <a:endParaRPr b="1" sz="16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0.924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0.964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9" name="Google Shape;759;p53"/>
          <p:cNvSpPr txBox="1"/>
          <p:nvPr/>
        </p:nvSpPr>
        <p:spPr>
          <a:xfrm>
            <a:off x="7629200" y="1636600"/>
            <a:ext cx="12816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MAE (x100)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1.56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0.89</a:t>
            </a:r>
            <a:endParaRPr b="1" sz="16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2.85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Roboto Condensed"/>
                <a:ea typeface="Roboto Condensed"/>
                <a:cs typeface="Roboto Condensed"/>
                <a:sym typeface="Roboto Condensed"/>
              </a:rPr>
              <a:t>1.38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60" name="Google Shape;760;p53"/>
          <p:cNvCxnSpPr/>
          <p:nvPr/>
        </p:nvCxnSpPr>
        <p:spPr>
          <a:xfrm flipH="1" rot="10800000">
            <a:off x="659025" y="3226038"/>
            <a:ext cx="80253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3"/>
          <p:cNvSpPr txBox="1"/>
          <p:nvPr/>
        </p:nvSpPr>
        <p:spPr>
          <a:xfrm>
            <a:off x="4968975" y="1166800"/>
            <a:ext cx="374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800">
                <a:latin typeface="Roboto Condensed"/>
                <a:ea typeface="Roboto Condensed"/>
                <a:cs typeface="Roboto Condensed"/>
                <a:sym typeface="Roboto Condensed"/>
              </a:rPr>
              <a:t>Temporal consistency evaluation</a:t>
            </a:r>
            <a:endParaRPr b="1" i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646950" y="1166800"/>
            <a:ext cx="302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800">
                <a:latin typeface="Roboto Condensed"/>
                <a:ea typeface="Roboto Condensed"/>
                <a:cs typeface="Roboto Condensed"/>
                <a:sym typeface="Roboto Condensed"/>
              </a:rPr>
              <a:t>	Frame Quality evaluation</a:t>
            </a:r>
            <a:endParaRPr b="1" i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"/>
          <p:cNvSpPr txBox="1"/>
          <p:nvPr>
            <p:ph idx="4294967295" type="ctrTitle"/>
          </p:nvPr>
        </p:nvSpPr>
        <p:spPr>
          <a:xfrm>
            <a:off x="720050" y="249425"/>
            <a:ext cx="59820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Results</a:t>
            </a:r>
            <a:endParaRPr sz="2400"/>
          </a:p>
        </p:txBody>
      </p:sp>
      <p:sp>
        <p:nvSpPr>
          <p:cNvPr id="768" name="Google Shape;76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9" name="Google Shape;7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1084325"/>
            <a:ext cx="3304474" cy="38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25" y="3677938"/>
            <a:ext cx="1617850" cy="11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4"/>
          <p:cNvSpPr txBox="1"/>
          <p:nvPr/>
        </p:nvSpPr>
        <p:spPr>
          <a:xfrm>
            <a:off x="4998700" y="4778100"/>
            <a:ext cx="1605900" cy="24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/>
              <a:t>3DCNN</a:t>
            </a:r>
            <a:endParaRPr b="1" sz="1100"/>
          </a:p>
        </p:txBody>
      </p:sp>
      <p:pic>
        <p:nvPicPr>
          <p:cNvPr id="772" name="Google Shape;77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375" y="3692588"/>
            <a:ext cx="1617851" cy="10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4"/>
          <p:cNvSpPr txBox="1"/>
          <p:nvPr/>
        </p:nvSpPr>
        <p:spPr>
          <a:xfrm>
            <a:off x="6628350" y="4778100"/>
            <a:ext cx="16059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/>
              <a:t>CLSTM</a:t>
            </a:r>
            <a:endParaRPr b="1" sz="1100"/>
          </a:p>
        </p:txBody>
      </p:sp>
      <p:pic>
        <p:nvPicPr>
          <p:cNvPr id="774" name="Google Shape;77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725" y="1120150"/>
            <a:ext cx="3235950" cy="255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5"/>
          <p:cNvSpPr txBox="1"/>
          <p:nvPr>
            <p:ph idx="4294967295" type="ctrTitle"/>
          </p:nvPr>
        </p:nvSpPr>
        <p:spPr>
          <a:xfrm>
            <a:off x="720050" y="249425"/>
            <a:ext cx="4632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Demo</a:t>
            </a:r>
            <a:endParaRPr sz="2400"/>
          </a:p>
        </p:txBody>
      </p:sp>
      <p:sp>
        <p:nvSpPr>
          <p:cNvPr id="780" name="Google Shape;78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1" name="Google Shape;781;p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726" y="1084325"/>
            <a:ext cx="5332551" cy="36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"/>
          <p:cNvSpPr txBox="1"/>
          <p:nvPr>
            <p:ph idx="4294967295"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Conclusion</a:t>
            </a:r>
            <a:endParaRPr sz="2400"/>
          </a:p>
        </p:txBody>
      </p:sp>
      <p:sp>
        <p:nvSpPr>
          <p:cNvPr id="787" name="Google Shape;78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8" name="Google Shape;788;p56"/>
          <p:cNvSpPr txBox="1"/>
          <p:nvPr/>
        </p:nvSpPr>
        <p:spPr>
          <a:xfrm>
            <a:off x="747150" y="1084325"/>
            <a:ext cx="76497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We consider the relation between consecutive reference frames using CLSTM/3D CNN.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Quantitative and qualitative analysis demonstrate that our method achieves promising results compared with other traditional pipelines but there is still room for improvement.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While 3D CNN maintains temporal consistency, it often leads to blurry frames.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zh-TW" sz="1800">
                <a:latin typeface="Open Sans"/>
                <a:ea typeface="Open Sans"/>
                <a:cs typeface="Open Sans"/>
                <a:sym typeface="Open Sans"/>
              </a:rPr>
              <a:t>CLSTM gives to better results with respect to frame quality. However, it fails to keep temporal consistency.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idx="4294967295"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Future Work</a:t>
            </a:r>
            <a:endParaRPr sz="2400"/>
          </a:p>
        </p:txBody>
      </p:sp>
      <p:sp>
        <p:nvSpPr>
          <p:cNvPr id="794" name="Google Shape;79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5" name="Google Shape;795;p57"/>
          <p:cNvSpPr txBox="1"/>
          <p:nvPr/>
        </p:nvSpPr>
        <p:spPr>
          <a:xfrm>
            <a:off x="747150" y="1412950"/>
            <a:ext cx="76497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Temporal cosistency loss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Other recurrent networks 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8"/>
          <p:cNvSpPr txBox="1"/>
          <p:nvPr>
            <p:ph idx="4294967295"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Reference</a:t>
            </a:r>
            <a:endParaRPr sz="2400"/>
          </a:p>
        </p:txBody>
      </p:sp>
      <p:sp>
        <p:nvSpPr>
          <p:cNvPr id="801" name="Google Shape;80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2" name="Google Shape;802;p58"/>
          <p:cNvSpPr txBox="1"/>
          <p:nvPr/>
        </p:nvSpPr>
        <p:spPr>
          <a:xfrm>
            <a:off x="747150" y="1193050"/>
            <a:ext cx="79260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C. Chen, Q. Chen, J. Xu, and V. Koltun.  Learning to see in the dark.  In The IEEE Conference on Computer Vision and Pattern Recognition (CVPR), 2018.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C. Chen, Q. Chen, Minh N. Do, and V. Koltun.</a:t>
            </a: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 Seeing motion in the dark. In The IEEE International Conference on Computer Vision (ICCV), 2019.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H. Zhang, C. Shen, Y. Li, Y. Cao, Y. Liu, and Y. Yan. Exploiting temporal consistency for real-time video depth estimation. </a:t>
            </a: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In The IEEE Conference on Computer Vision and Pattern Recognition (CVPR), 2019.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537" name="Google Shape;537;p33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538" name="Google Shape;5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"/>
          <p:cNvSpPr txBox="1"/>
          <p:nvPr>
            <p:ph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Task Description	</a:t>
            </a:r>
            <a:r>
              <a:rPr lang="zh-TW"/>
              <a:t> </a:t>
            </a:r>
            <a:endParaRPr sz="2400"/>
          </a:p>
        </p:txBody>
      </p:sp>
      <p:sp>
        <p:nvSpPr>
          <p:cNvPr id="544" name="Google Shape;544;p34"/>
          <p:cNvSpPr txBox="1"/>
          <p:nvPr/>
        </p:nvSpPr>
        <p:spPr>
          <a:xfrm>
            <a:off x="859975" y="1541788"/>
            <a:ext cx="82455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are interested in capturing videos of dynamic scenes in the dark.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-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People dancing in the moonlight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-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 intimate conversation by candlelight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Extreme low-light videography is challenging due to low photon counts.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5" name="Google Shape;54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>
            <p:ph type="ctrTitle"/>
          </p:nvPr>
        </p:nvSpPr>
        <p:spPr>
          <a:xfrm>
            <a:off x="720050" y="2755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r>
              <a:rPr lang="zh-TW"/>
              <a:t> </a:t>
            </a:r>
            <a:endParaRPr/>
          </a:p>
        </p:txBody>
      </p:sp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425" y="745592"/>
            <a:ext cx="2754750" cy="184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745950"/>
            <a:ext cx="2754001" cy="183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800" y="2654858"/>
            <a:ext cx="2754001" cy="1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00" y="2654762"/>
            <a:ext cx="2754001" cy="183977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Related Work</a:t>
            </a:r>
            <a:r>
              <a:rPr lang="zh-TW" sz="3000"/>
              <a:t>	</a:t>
            </a:r>
            <a:r>
              <a:rPr lang="zh-TW"/>
              <a:t> </a:t>
            </a:r>
            <a:endParaRPr sz="2400"/>
          </a:p>
        </p:txBody>
      </p:sp>
      <p:sp>
        <p:nvSpPr>
          <p:cNvPr id="561" name="Google Shape;561;p36"/>
          <p:cNvSpPr txBox="1"/>
          <p:nvPr/>
        </p:nvSpPr>
        <p:spPr>
          <a:xfrm>
            <a:off x="898500" y="1375250"/>
            <a:ext cx="82455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to See in the Dark</a:t>
            </a:r>
            <a:r>
              <a:rPr lang="zh-TW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zh-TW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[1]</a:t>
            </a:r>
            <a:endParaRPr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Extreme low-light </a:t>
            </a:r>
            <a:r>
              <a:rPr lang="zh-TW" sz="24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</a:t>
            </a: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denoising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Seeing Motion in the Dark</a:t>
            </a:r>
            <a:r>
              <a:rPr lang="zh-TW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zh-TW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</a:t>
            </a:r>
            <a:endParaRPr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Extreme low-light </a:t>
            </a:r>
            <a:r>
              <a:rPr lang="zh-TW" sz="24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video </a:t>
            </a: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denoising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2" name="Google Shape;56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Related Work</a:t>
            </a:r>
            <a:r>
              <a:rPr lang="zh-TW" sz="3000"/>
              <a:t>	</a:t>
            </a:r>
            <a:r>
              <a:rPr lang="zh-TW"/>
              <a:t> </a:t>
            </a:r>
            <a:endParaRPr sz="2400"/>
          </a:p>
        </p:txBody>
      </p:sp>
      <p:sp>
        <p:nvSpPr>
          <p:cNvPr id="568" name="Google Shape;568;p37"/>
          <p:cNvSpPr txBox="1"/>
          <p:nvPr/>
        </p:nvSpPr>
        <p:spPr>
          <a:xfrm>
            <a:off x="720050" y="1058950"/>
            <a:ext cx="82455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zh-TW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Seeing Motion in the Dark</a:t>
            </a:r>
            <a:r>
              <a:rPr lang="zh-TW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zh-TW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</a:t>
            </a:r>
            <a:endParaRPr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69" name="Google Shape;5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00" y="1563000"/>
            <a:ext cx="7067726" cy="2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1" name="Google Shape;5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188" y="4061475"/>
            <a:ext cx="2171662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328" y="4189400"/>
            <a:ext cx="224352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METHODS</a:t>
            </a:r>
            <a:endParaRPr/>
          </a:p>
        </p:txBody>
      </p:sp>
      <p:sp>
        <p:nvSpPr>
          <p:cNvPr id="578" name="Google Shape;578;p38"/>
          <p:cNvSpPr txBox="1"/>
          <p:nvPr>
            <p:ph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579" name="Google Shape;5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 txBox="1"/>
          <p:nvPr>
            <p:ph type="ctrTitle"/>
          </p:nvPr>
        </p:nvSpPr>
        <p:spPr>
          <a:xfrm>
            <a:off x="720050" y="249425"/>
            <a:ext cx="3974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Idea</a:t>
            </a:r>
            <a:r>
              <a:rPr lang="zh-TW" sz="3600"/>
              <a:t>	</a:t>
            </a:r>
            <a:r>
              <a:rPr lang="zh-TW"/>
              <a:t> </a:t>
            </a:r>
            <a:endParaRPr sz="2400"/>
          </a:p>
        </p:txBody>
      </p:sp>
      <p:sp>
        <p:nvSpPr>
          <p:cNvPr id="585" name="Google Shape;585;p39"/>
          <p:cNvSpPr txBox="1"/>
          <p:nvPr/>
        </p:nvSpPr>
        <p:spPr>
          <a:xfrm>
            <a:off x="898500" y="1210225"/>
            <a:ext cx="78246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By using proposed model in [2], we can conduct frame-by-frame processing on reference frames. However, it only consider one frame at a time during inference.</a:t>
            </a:r>
            <a:b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zh-TW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By taking consecutive reference frames into consideration, we may learn more useful information.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6" name="Google Shape;58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